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notesMasterIdLst>
    <p:notesMasterId r:id="rId24"/>
  </p:notesMasterIdLst>
  <p:sldIdLst>
    <p:sldId id="256" r:id="rId2"/>
    <p:sldId id="257" r:id="rId3"/>
    <p:sldId id="259" r:id="rId4"/>
    <p:sldId id="280" r:id="rId5"/>
    <p:sldId id="262" r:id="rId6"/>
    <p:sldId id="268" r:id="rId7"/>
    <p:sldId id="258" r:id="rId8"/>
    <p:sldId id="263" r:id="rId9"/>
    <p:sldId id="264" r:id="rId10"/>
    <p:sldId id="265" r:id="rId11"/>
    <p:sldId id="267" r:id="rId12"/>
    <p:sldId id="269" r:id="rId13"/>
    <p:sldId id="266" r:id="rId14"/>
    <p:sldId id="261" r:id="rId15"/>
    <p:sldId id="270" r:id="rId16"/>
    <p:sldId id="272" r:id="rId17"/>
    <p:sldId id="276" r:id="rId18"/>
    <p:sldId id="279" r:id="rId19"/>
    <p:sldId id="275" r:id="rId20"/>
    <p:sldId id="274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D380"/>
    <a:srgbClr val="FD7F28"/>
    <a:srgbClr val="4C7B2E"/>
    <a:srgbClr val="2678B2"/>
    <a:srgbClr val="5FD6DD"/>
    <a:srgbClr val="494949"/>
    <a:srgbClr val="D8756F"/>
    <a:srgbClr val="FEFEF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/>
    <p:restoredTop sz="81574"/>
  </p:normalViewPr>
  <p:slideViewPr>
    <p:cSldViewPr snapToGrid="0" snapToObjects="1">
      <p:cViewPr varScale="1">
        <p:scale>
          <a:sx n="72" d="100"/>
          <a:sy n="72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2CE7B-D548-0A4D-9FA7-F89F515F015D}" type="datetimeFigureOut">
              <a:rPr lang="fr-FR" smtClean="0"/>
              <a:t>03/04/2020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E1218-C061-454E-9885-D4D4308939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03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58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Les variables facilement le clivage VRAI / FAUX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ym typeface="Wingdings" pitchFamily="2" charset="2"/>
              </a:rPr>
              <a:t>Sur le plan F1,F2, la variable </a:t>
            </a:r>
            <a:r>
              <a:rPr lang="fr-FR" dirty="0" err="1">
                <a:sym typeface="Wingdings" pitchFamily="2" charset="2"/>
              </a:rPr>
              <a:t>length</a:t>
            </a:r>
            <a:r>
              <a:rPr lang="fr-FR" dirty="0">
                <a:sym typeface="Wingdings" pitchFamily="2" charset="2"/>
              </a:rPr>
              <a:t>, anti-</a:t>
            </a:r>
            <a:r>
              <a:rPr lang="fr-FR" dirty="0" err="1">
                <a:sym typeface="Wingdings" pitchFamily="2" charset="2"/>
              </a:rPr>
              <a:t>correlee</a:t>
            </a:r>
            <a:r>
              <a:rPr lang="fr-FR" dirty="0">
                <a:sym typeface="Wingdings" pitchFamily="2" charset="2"/>
              </a:rPr>
              <a:t> a F1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Sur le plan F3, F4, les variables </a:t>
            </a:r>
            <a:r>
              <a:rPr lang="fr-FR" dirty="0" err="1"/>
              <a:t>margin_up</a:t>
            </a:r>
            <a:r>
              <a:rPr lang="fr-FR" dirty="0"/>
              <a:t> et </a:t>
            </a:r>
            <a:r>
              <a:rPr lang="fr-FR" dirty="0" err="1"/>
              <a:t>margin_low</a:t>
            </a:r>
            <a:r>
              <a:rPr lang="fr-FR" dirty="0"/>
              <a:t> qui sont anti-</a:t>
            </a:r>
            <a:r>
              <a:rPr lang="fr-FR" dirty="0" err="1"/>
              <a:t>correlees</a:t>
            </a:r>
            <a:endParaRPr lang="fr-FR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12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E1218-C061-454E-9885-D4D4308939F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72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276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3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4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7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456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1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2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9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5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03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22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igne, assis, livre, table&#10;&#10;Description générée automatiquement">
            <a:extLst>
              <a:ext uri="{FF2B5EF4-FFF2-40B4-BE49-F238E27FC236}">
                <a16:creationId xmlns:a16="http://schemas.microsoft.com/office/drawing/2014/main" id="{0026AD57-7C05-D948-B495-093435059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014CD94B-6292-41B3-B053-01121CE90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ECCFFF-485A-2F45-A70F-7A777FC4B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BILLET de BANQUE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B72970-F89C-9F49-B408-DE6925441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PROJET 6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69BDC10B-3439-4B01-9129-15D8245B0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21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0C38E-BD03-4A45-98FD-D795DA94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des variables et DES INDIVIDUS (2/2)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7EEEDC4-C945-7C45-AE9A-191F7A7F9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9562" y="1833507"/>
            <a:ext cx="5486682" cy="4759969"/>
          </a:xfrm>
        </p:spPr>
      </p:pic>
      <p:pic>
        <p:nvPicPr>
          <p:cNvPr id="14" name="Espace réservé du contenu 8">
            <a:extLst>
              <a:ext uri="{FF2B5EF4-FFF2-40B4-BE49-F238E27FC236}">
                <a16:creationId xmlns:a16="http://schemas.microsoft.com/office/drawing/2014/main" id="{49095D00-24B7-3C4A-86CE-76435901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84" y="1917282"/>
            <a:ext cx="5339570" cy="4424869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676607ED-F2BB-AB40-BB17-D216B4BB1E25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6" name="Bande diagonale 15">
              <a:extLst>
                <a:ext uri="{FF2B5EF4-FFF2-40B4-BE49-F238E27FC236}">
                  <a16:creationId xmlns:a16="http://schemas.microsoft.com/office/drawing/2014/main" id="{5D12AA1E-5E3B-8646-850D-1BB94E577F28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3DD2375-153C-8D4D-ABE3-EE1ADF479007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86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ADDF7-EBAF-0147-8873-B5B25E99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CONTRIBUTIONS Et QUALITE DE REPRESENTATION DES INDIVIDUS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36BFFD-4D10-614A-9A52-34836880DD37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" name="Bande diagonale 7">
              <a:extLst>
                <a:ext uri="{FF2B5EF4-FFF2-40B4-BE49-F238E27FC236}">
                  <a16:creationId xmlns:a16="http://schemas.microsoft.com/office/drawing/2014/main" id="{5865028B-324B-574C-A580-56806FCE27CB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4FE8753-E635-CD4A-B47E-F2E74E1BF40E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1</a:t>
              </a:r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7C916C34-A1C7-4F48-AD86-0EB043B5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19" y="2221378"/>
            <a:ext cx="8094369" cy="263749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3D2DB36-96C3-AB4B-87FF-FC043D9D9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456" y="4995415"/>
            <a:ext cx="4584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3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B3BDF-093D-EE4D-8C5D-3A84B0EE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2 : CLASSIFICATION K-MEANS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A26C72-82CF-FF4F-8A4F-FFA89068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fr-FR" dirty="0"/>
              <a:t> Classifier les individus selon un algorithme non supervisé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 Comparer les résultats de cette classification avec les valeurs observées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 Constater la précision de ce modèle</a:t>
            </a:r>
          </a:p>
          <a:p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BF0BD22-10DF-2440-B475-299559113EA3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75000"/>
            </a:schemeClr>
          </a:solidFill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5724C11E-C14E-4B4F-8F1B-0B54594D3A91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45F4223-CD01-9545-9E01-AA41F3343242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2</a:t>
              </a:r>
            </a:p>
          </p:txBody>
        </p:sp>
      </p:grpSp>
      <p:sp>
        <p:nvSpPr>
          <p:cNvPr id="7" name="Rectangle avec flèche vers le bas 6">
            <a:extLst>
              <a:ext uri="{FF2B5EF4-FFF2-40B4-BE49-F238E27FC236}">
                <a16:creationId xmlns:a16="http://schemas.microsoft.com/office/drawing/2014/main" id="{A25EF435-13F7-B348-BD2E-EC2643CE6B19}"/>
              </a:ext>
            </a:extLst>
          </p:cNvPr>
          <p:cNvSpPr/>
          <p:nvPr/>
        </p:nvSpPr>
        <p:spPr>
          <a:xfrm>
            <a:off x="1024128" y="2226040"/>
            <a:ext cx="6695806" cy="831070"/>
          </a:xfrm>
          <a:prstGeom prst="downArrowCallout">
            <a:avLst/>
          </a:prstGeom>
          <a:noFill/>
          <a:ln>
            <a:solidFill>
              <a:srgbClr val="4C7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avec flèche vers le bas 7">
            <a:extLst>
              <a:ext uri="{FF2B5EF4-FFF2-40B4-BE49-F238E27FC236}">
                <a16:creationId xmlns:a16="http://schemas.microsoft.com/office/drawing/2014/main" id="{F6AC03B4-A6CB-1E49-BC61-0829474C6262}"/>
              </a:ext>
            </a:extLst>
          </p:cNvPr>
          <p:cNvSpPr/>
          <p:nvPr/>
        </p:nvSpPr>
        <p:spPr>
          <a:xfrm>
            <a:off x="1024127" y="3147050"/>
            <a:ext cx="8404685" cy="831070"/>
          </a:xfrm>
          <a:prstGeom prst="downArrowCallout">
            <a:avLst/>
          </a:prstGeom>
          <a:noFill/>
          <a:ln>
            <a:solidFill>
              <a:srgbClr val="4C7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FE8E43-9724-1E41-B309-A51D666B0DC1}"/>
              </a:ext>
            </a:extLst>
          </p:cNvPr>
          <p:cNvSpPr/>
          <p:nvPr/>
        </p:nvSpPr>
        <p:spPr>
          <a:xfrm>
            <a:off x="1024127" y="4149308"/>
            <a:ext cx="4597184" cy="494677"/>
          </a:xfrm>
          <a:prstGeom prst="rect">
            <a:avLst/>
          </a:prstGeom>
          <a:noFill/>
          <a:ln>
            <a:solidFill>
              <a:srgbClr val="4C7B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65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ADDF7-EBAF-0147-8873-B5B25E99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CLASSIFICATION K-MEANS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70DBBE2-994D-184F-A00A-438BE396036F}"/>
              </a:ext>
            </a:extLst>
          </p:cNvPr>
          <p:cNvSpPr txBox="1"/>
          <p:nvPr/>
        </p:nvSpPr>
        <p:spPr>
          <a:xfrm>
            <a:off x="622250" y="2084832"/>
            <a:ext cx="526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Nombre de clusters souhaités : 2</a:t>
            </a:r>
          </a:p>
          <a:p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40C9091-42DC-C84F-9BA8-6221DC9C08FA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75000"/>
            </a:schemeClr>
          </a:solidFill>
        </p:grpSpPr>
        <p:sp>
          <p:nvSpPr>
            <p:cNvPr id="6" name="Bande diagonale 5">
              <a:extLst>
                <a:ext uri="{FF2B5EF4-FFF2-40B4-BE49-F238E27FC236}">
                  <a16:creationId xmlns:a16="http://schemas.microsoft.com/office/drawing/2014/main" id="{6AC2A39E-17D8-BD49-AD94-0DAAE7574BF2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A0CD763-C151-9945-A381-5A12379B7C76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2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56D6E42-209E-7F48-B524-8DC1708C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40" y="2514139"/>
            <a:ext cx="5391254" cy="38232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543FE2-5323-5040-B677-85F3D5F3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7" y="2514139"/>
            <a:ext cx="5416290" cy="368468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C4BB999-1FBE-004C-9466-D4E64536C38C}"/>
              </a:ext>
            </a:extLst>
          </p:cNvPr>
          <p:cNvSpPr txBox="1"/>
          <p:nvPr/>
        </p:nvSpPr>
        <p:spPr>
          <a:xfrm>
            <a:off x="5760413" y="6133515"/>
            <a:ext cx="1966678" cy="369332"/>
          </a:xfrm>
          <a:prstGeom prst="rect">
            <a:avLst/>
          </a:prstGeom>
          <a:solidFill>
            <a:srgbClr val="FEFEFE"/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Billet N°69 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05EC456-D706-3B4A-B773-BFFB846453A9}"/>
              </a:ext>
            </a:extLst>
          </p:cNvPr>
          <p:cNvCxnSpPr>
            <a:cxnSpLocks/>
          </p:cNvCxnSpPr>
          <p:nvPr/>
        </p:nvCxnSpPr>
        <p:spPr>
          <a:xfrm flipH="1">
            <a:off x="6347012" y="5289249"/>
            <a:ext cx="1021977" cy="717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47C738F-8FE5-C944-894F-7ED240CD59F0}"/>
              </a:ext>
            </a:extLst>
          </p:cNvPr>
          <p:cNvSpPr txBox="1"/>
          <p:nvPr/>
        </p:nvSpPr>
        <p:spPr>
          <a:xfrm>
            <a:off x="9245156" y="1570405"/>
            <a:ext cx="1966678" cy="646331"/>
          </a:xfrm>
          <a:prstGeom prst="rect">
            <a:avLst/>
          </a:prstGeom>
          <a:solidFill>
            <a:srgbClr val="FEFEFE"/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Billet N°102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Billet N° 118 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5A7C06B-64D7-574B-A907-75483739590D}"/>
              </a:ext>
            </a:extLst>
          </p:cNvPr>
          <p:cNvCxnSpPr>
            <a:cxnSpLocks/>
          </p:cNvCxnSpPr>
          <p:nvPr/>
        </p:nvCxnSpPr>
        <p:spPr>
          <a:xfrm flipV="1">
            <a:off x="9245156" y="2348641"/>
            <a:ext cx="716925" cy="790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6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CFBF3-8515-6F4D-B020-DA7C0929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3 : Régression Logistique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CE0648-B830-8640-8BEF-CA3DA9C28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fr-FR" dirty="0"/>
              <a:t> Modéliser à travers une régression logistique</a:t>
            </a:r>
          </a:p>
          <a:p>
            <a:pPr>
              <a:buFont typeface="Wingdings" pitchFamily="2" charset="2"/>
              <a:buChar char="v"/>
            </a:pPr>
            <a:r>
              <a:rPr lang="fr-FR" dirty="0"/>
              <a:t> Adapter les paramètres du modèle pour maximiser son efficacité</a:t>
            </a:r>
          </a:p>
          <a:p>
            <a:pPr>
              <a:buFont typeface="Wingdings" pitchFamily="2" charset="2"/>
              <a:buChar char="v"/>
            </a:pPr>
            <a:r>
              <a:rPr lang="fr-FR" dirty="0"/>
              <a:t> Entrainer ce modèle sur un jeu de test </a:t>
            </a:r>
          </a:p>
          <a:p>
            <a:pPr>
              <a:buFont typeface="Wingdings" pitchFamily="2" charset="2"/>
              <a:buChar char="v"/>
            </a:pPr>
            <a:r>
              <a:rPr lang="fr-FR" dirty="0"/>
              <a:t> Analyser ses performances</a:t>
            </a:r>
          </a:p>
          <a:p>
            <a:pPr>
              <a:buFont typeface="Wingdings" pitchFamily="2" charset="2"/>
              <a:buChar char="v"/>
            </a:pPr>
            <a:r>
              <a:rPr lang="fr-FR" dirty="0"/>
              <a:t> Comparer 2 essais de régression logistique</a:t>
            </a:r>
          </a:p>
          <a:p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A2DDAE7-CB3C-6840-A7FE-C8CD2CC99388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75000"/>
            </a:schemeClr>
          </a:solidFill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DCEF64C3-5456-E446-80C1-76BB29AE92BF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EFED3CC-46B3-944C-914C-EEBE013672A0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585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C1E29-E5A7-2245-9FDC-BF86D3AB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MODELE 1 : SELECTION DES VARIABLES D’ENTREE </a:t>
            </a:r>
            <a:r>
              <a:rPr lang="fr-FR" sz="4000" dirty="0"/>
              <a:t>(STAT MODELS)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EBD586-4D75-094C-912E-6DC902A4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15" y="5979459"/>
            <a:ext cx="9720073" cy="4023360"/>
          </a:xfrm>
        </p:spPr>
        <p:txBody>
          <a:bodyPr/>
          <a:lstStyle/>
          <a:p>
            <a:r>
              <a:rPr lang="fr-FR" dirty="0"/>
              <a:t>Le modèle a été entrainé jusqu’à obtenir des p-values inférieures à </a:t>
            </a:r>
            <a:r>
              <a:rPr lang="fr-FR" b="1" dirty="0"/>
              <a:t>5% </a:t>
            </a:r>
            <a:r>
              <a:rPr lang="fr-FR" dirty="0"/>
              <a:t>pour chaque variable.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35BBCD-B2F8-564A-AD21-32345A5791ED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75000"/>
            </a:schemeClr>
          </a:solidFill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C062D0F4-E15A-E44B-AAEE-10CFD44D7519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4C1CCE6-C36F-1B4B-BB0D-F728BDFF1650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3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56B61D4F-60DD-0840-B740-E5B1A8749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5" r="2542"/>
          <a:stretch/>
        </p:blipFill>
        <p:spPr>
          <a:xfrm>
            <a:off x="6311153" y="2084832"/>
            <a:ext cx="5744448" cy="3502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CBA39B3-F4E9-A249-91A5-C745E092D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29" r="4584"/>
          <a:stretch/>
        </p:blipFill>
        <p:spPr>
          <a:xfrm>
            <a:off x="0" y="2084832"/>
            <a:ext cx="5847080" cy="36493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60C9A4-941A-D34A-A834-F35F93C0AC67}"/>
              </a:ext>
            </a:extLst>
          </p:cNvPr>
          <p:cNvSpPr/>
          <p:nvPr/>
        </p:nvSpPr>
        <p:spPr>
          <a:xfrm>
            <a:off x="9843247" y="4625788"/>
            <a:ext cx="573741" cy="66338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3B2DA446-CBE8-8C4B-817B-C18ED4420CFF}"/>
              </a:ext>
            </a:extLst>
          </p:cNvPr>
          <p:cNvSpPr/>
          <p:nvPr/>
        </p:nvSpPr>
        <p:spPr>
          <a:xfrm>
            <a:off x="5884164" y="41052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75EE5-13B6-2045-B7D6-BADD9963EC3B}"/>
              </a:ext>
            </a:extLst>
          </p:cNvPr>
          <p:cNvSpPr/>
          <p:nvPr/>
        </p:nvSpPr>
        <p:spPr>
          <a:xfrm>
            <a:off x="3758270" y="4304602"/>
            <a:ext cx="573741" cy="1181797"/>
          </a:xfrm>
          <a:prstGeom prst="rect">
            <a:avLst/>
          </a:prstGeom>
          <a:solidFill>
            <a:srgbClr val="FD7F28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40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C1E29-E5A7-2245-9FDC-BF86D3AB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00150"/>
          </a:xfrm>
        </p:spPr>
        <p:txBody>
          <a:bodyPr/>
          <a:lstStyle/>
          <a:p>
            <a:r>
              <a:rPr lang="fr-FR" dirty="0"/>
              <a:t>EXECUTION DU MODELE 1</a:t>
            </a:r>
            <a:r>
              <a:rPr lang="fr-FR" sz="5400" dirty="0"/>
              <a:t> </a:t>
            </a:r>
            <a:r>
              <a:rPr lang="fr-FR" sz="4000" dirty="0"/>
              <a:t>(SIKIT LEARN) </a:t>
            </a: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35BBCD-B2F8-564A-AD21-32345A5791ED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75000"/>
            </a:schemeClr>
          </a:solidFill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C062D0F4-E15A-E44B-AAEE-10CFD44D7519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4C1CCE6-C36F-1B4B-BB0D-F728BDFF1650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3</a:t>
              </a:r>
            </a:p>
          </p:txBody>
        </p:sp>
      </p:grp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3B2DA446-CBE8-8C4B-817B-C18ED4420CFF}"/>
              </a:ext>
            </a:extLst>
          </p:cNvPr>
          <p:cNvSpPr/>
          <p:nvPr/>
        </p:nvSpPr>
        <p:spPr>
          <a:xfrm>
            <a:off x="5576047" y="2227897"/>
            <a:ext cx="1869469" cy="986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Reg. log. via </a:t>
            </a:r>
            <a:r>
              <a:rPr lang="fr-FR" dirty="0" err="1"/>
              <a:t>Grid.Search</a:t>
            </a:r>
            <a:r>
              <a:rPr lang="fr-FR" dirty="0"/>
              <a:t> 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8D89F9A5-4927-634C-8599-B987012D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195826"/>
              </p:ext>
            </p:extLst>
          </p:nvPr>
        </p:nvGraphicFramePr>
        <p:xfrm>
          <a:off x="713095" y="2084832"/>
          <a:ext cx="4468505" cy="4449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673">
                  <a:extLst>
                    <a:ext uri="{9D8B030D-6E8A-4147-A177-3AD203B41FA5}">
                      <a16:colId xmlns:a16="http://schemas.microsoft.com/office/drawing/2014/main" val="1547403341"/>
                    </a:ext>
                  </a:extLst>
                </a:gridCol>
                <a:gridCol w="1172750">
                  <a:extLst>
                    <a:ext uri="{9D8B030D-6E8A-4147-A177-3AD203B41FA5}">
                      <a16:colId xmlns:a16="http://schemas.microsoft.com/office/drawing/2014/main" val="2123554024"/>
                    </a:ext>
                  </a:extLst>
                </a:gridCol>
                <a:gridCol w="1757082">
                  <a:extLst>
                    <a:ext uri="{9D8B030D-6E8A-4147-A177-3AD203B41FA5}">
                      <a16:colId xmlns:a16="http://schemas.microsoft.com/office/drawing/2014/main" val="4277088282"/>
                    </a:ext>
                  </a:extLst>
                </a:gridCol>
              </a:tblGrid>
              <a:tr h="490704"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Préparation de l’échantillon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8695"/>
                  </a:ext>
                </a:extLst>
              </a:tr>
              <a:tr h="1218598">
                <a:tc>
                  <a:txBody>
                    <a:bodyPr/>
                    <a:lstStyle/>
                    <a:p>
                      <a:r>
                        <a:rPr lang="fr-FR" dirty="0"/>
                        <a:t>Sélection des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Diagonal </a:t>
                      </a:r>
                    </a:p>
                    <a:p>
                      <a:pPr algn="ctr"/>
                      <a:r>
                        <a:rPr lang="fr-FR" dirty="0" err="1"/>
                        <a:t>Margin_low</a:t>
                      </a:r>
                      <a:endParaRPr lang="fr-FR" dirty="0"/>
                    </a:p>
                    <a:p>
                      <a:pPr algn="ctr"/>
                      <a:r>
                        <a:rPr lang="fr-FR" dirty="0" err="1"/>
                        <a:t>Lenght</a:t>
                      </a:r>
                      <a:endParaRPr lang="fr-FR" dirty="0"/>
                    </a:p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953349"/>
                  </a:ext>
                </a:extLst>
              </a:tr>
              <a:tr h="656168">
                <a:tc>
                  <a:txBody>
                    <a:bodyPr/>
                    <a:lstStyle/>
                    <a:p>
                      <a:r>
                        <a:rPr lang="fr-FR" dirty="0"/>
                        <a:t>Split de l’ échantillon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TRAIN : 80% </a:t>
                      </a:r>
                    </a:p>
                    <a:p>
                      <a:pPr algn="ctr"/>
                      <a:r>
                        <a:rPr lang="fr-FR" dirty="0"/>
                        <a:t>TEST : 20%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4983"/>
                  </a:ext>
                </a:extLst>
              </a:tr>
              <a:tr h="937383">
                <a:tc>
                  <a:txBody>
                    <a:bodyPr/>
                    <a:lstStyle/>
                    <a:p>
                      <a:r>
                        <a:rPr lang="fr-FR" dirty="0"/>
                        <a:t>Option stratification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Oui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Répartition de billets faux à 41%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75578"/>
                  </a:ext>
                </a:extLst>
              </a:tr>
              <a:tr h="490704">
                <a:tc>
                  <a:txBody>
                    <a:bodyPr/>
                    <a:lstStyle/>
                    <a:p>
                      <a:r>
                        <a:rPr lang="fr-FR" dirty="0"/>
                        <a:t>Aléatoire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968237"/>
                  </a:ext>
                </a:extLst>
              </a:tr>
              <a:tr h="656168">
                <a:tc>
                  <a:txBody>
                    <a:bodyPr/>
                    <a:lstStyle/>
                    <a:p>
                      <a:r>
                        <a:rPr lang="fr-FR" dirty="0"/>
                        <a:t>Cross -validation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Oui, k=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216616"/>
                  </a:ext>
                </a:extLst>
              </a:tr>
            </a:tbl>
          </a:graphicData>
        </a:graphic>
      </p:graphicFrame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051BD3D5-343A-BB4F-AB55-2FD5EC40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91572"/>
              </p:ext>
            </p:extLst>
          </p:nvPr>
        </p:nvGraphicFramePr>
        <p:xfrm>
          <a:off x="7637928" y="2227897"/>
          <a:ext cx="4097228" cy="16906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48614">
                  <a:extLst>
                    <a:ext uri="{9D8B030D-6E8A-4147-A177-3AD203B41FA5}">
                      <a16:colId xmlns:a16="http://schemas.microsoft.com/office/drawing/2014/main" val="972930101"/>
                    </a:ext>
                  </a:extLst>
                </a:gridCol>
                <a:gridCol w="2048614">
                  <a:extLst>
                    <a:ext uri="{9D8B030D-6E8A-4147-A177-3AD203B41FA5}">
                      <a16:colId xmlns:a16="http://schemas.microsoft.com/office/drawing/2014/main" val="1164153158"/>
                    </a:ext>
                  </a:extLst>
                </a:gridCol>
              </a:tblGrid>
              <a:tr h="41050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Recherche des meilleurs paramètres sur train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2053"/>
                  </a:ext>
                </a:extLst>
              </a:tr>
              <a:tr h="410500">
                <a:tc>
                  <a:txBody>
                    <a:bodyPr/>
                    <a:lstStyle/>
                    <a:p>
                      <a:r>
                        <a:rPr lang="fr-FR" dirty="0"/>
                        <a:t>Best </a:t>
                      </a:r>
                      <a:r>
                        <a:rPr lang="fr-FR" dirty="0" err="1"/>
                        <a:t>parameters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 = ‘1,0’ et penalty = ‘L2’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171669"/>
                  </a:ext>
                </a:extLst>
              </a:tr>
              <a:tr h="410500">
                <a:tc>
                  <a:txBody>
                    <a:bodyPr/>
                    <a:lstStyle/>
                    <a:p>
                      <a:r>
                        <a:rPr lang="fr-FR" dirty="0" err="1"/>
                        <a:t>Accuracy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98,52 %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200319"/>
                  </a:ext>
                </a:extLst>
              </a:tr>
            </a:tbl>
          </a:graphicData>
        </a:graphic>
      </p:graphicFrame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12ECED4C-C071-F345-953D-950681D0F5FB}"/>
              </a:ext>
            </a:extLst>
          </p:cNvPr>
          <p:cNvSpPr/>
          <p:nvPr/>
        </p:nvSpPr>
        <p:spPr>
          <a:xfrm rot="5400000">
            <a:off x="8865646" y="4115416"/>
            <a:ext cx="1368013" cy="94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Reg. log sur test</a:t>
            </a:r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9FBA7E6F-6413-9141-811B-66AA27574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253211"/>
              </p:ext>
            </p:extLst>
          </p:nvPr>
        </p:nvGraphicFramePr>
        <p:xfrm>
          <a:off x="7637927" y="5272310"/>
          <a:ext cx="4231343" cy="15208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308849">
                  <a:extLst>
                    <a:ext uri="{9D8B030D-6E8A-4147-A177-3AD203B41FA5}">
                      <a16:colId xmlns:a16="http://schemas.microsoft.com/office/drawing/2014/main" val="972930101"/>
                    </a:ext>
                  </a:extLst>
                </a:gridCol>
                <a:gridCol w="2922494">
                  <a:extLst>
                    <a:ext uri="{9D8B030D-6E8A-4147-A177-3AD203B41FA5}">
                      <a16:colId xmlns:a16="http://schemas.microsoft.com/office/drawing/2014/main" val="1164153158"/>
                    </a:ext>
                  </a:extLst>
                </a:gridCol>
              </a:tblGrid>
              <a:tr h="354345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Résultats sur échantillon test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2053"/>
                  </a:ext>
                </a:extLst>
              </a:tr>
              <a:tr h="789313">
                <a:tc>
                  <a:txBody>
                    <a:bodyPr/>
                    <a:lstStyle/>
                    <a:p>
                      <a:r>
                        <a:rPr lang="fr-FR" dirty="0"/>
                        <a:t>Coefficients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[[0.25733249; -2.75622833; 2.60998815]]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171669"/>
                  </a:ext>
                </a:extLst>
              </a:tr>
              <a:tr h="354345">
                <a:tc>
                  <a:txBody>
                    <a:bodyPr/>
                    <a:lstStyle/>
                    <a:p>
                      <a:r>
                        <a:rPr lang="fr-FR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200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98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C1E29-E5A7-2245-9FDC-BF86D3AB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PRECISION des MODELE SUR REG LOG 1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35BBCD-B2F8-564A-AD21-32345A5791ED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75000"/>
            </a:schemeClr>
          </a:solidFill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C062D0F4-E15A-E44B-AAEE-10CFD44D7519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4C1CCE6-C36F-1B4B-BB0D-F728BDFF1650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3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8854B9A4-D88C-814A-9790-F3B1AD7B1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37" y="2559797"/>
            <a:ext cx="5068852" cy="369756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D2F5E4F-365E-C84D-BDAC-56012759BDE6}"/>
              </a:ext>
            </a:extLst>
          </p:cNvPr>
          <p:cNvSpPr txBox="1"/>
          <p:nvPr/>
        </p:nvSpPr>
        <p:spPr>
          <a:xfrm>
            <a:off x="2204301" y="1952982"/>
            <a:ext cx="2406123" cy="369332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TEST 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7AACC1A-30A3-2146-8E81-290F94A8113A}"/>
              </a:ext>
            </a:extLst>
          </p:cNvPr>
          <p:cNvSpPr txBox="1"/>
          <p:nvPr/>
        </p:nvSpPr>
        <p:spPr>
          <a:xfrm>
            <a:off x="7861031" y="1834241"/>
            <a:ext cx="2406123" cy="369332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TRAIN 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7431C3-5F4C-2C4A-A4C0-74C61959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592" y="2731626"/>
            <a:ext cx="4972050" cy="36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8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23546D-C26E-F94D-9DC6-AB6E6FE9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 dirty="0"/>
              <a:t>COURBE DE ROC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3D420E-E66C-5D41-8ADE-989A6D3C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1485851"/>
            <a:ext cx="7745505" cy="549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0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C1E29-E5A7-2245-9FDC-BF86D3AB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MODELE 2 : SELECTION DES VARIABLES D’ENTREE </a:t>
            </a:r>
            <a:r>
              <a:rPr lang="fr-FR" sz="4000" dirty="0"/>
              <a:t>(STAT MODELS)</a:t>
            </a: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35BBCD-B2F8-564A-AD21-32345A5791ED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75000"/>
            </a:schemeClr>
          </a:solidFill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C062D0F4-E15A-E44B-AAEE-10CFD44D7519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4C1CCE6-C36F-1B4B-BB0D-F728BDFF1650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3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8379F55-6AB7-E44E-A117-CD4D6C8EE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"/>
          <a:stretch/>
        </p:blipFill>
        <p:spPr>
          <a:xfrm>
            <a:off x="2989534" y="2330825"/>
            <a:ext cx="8641595" cy="39982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CB8A1D-27FF-644C-8996-920C03A26C1E}"/>
              </a:ext>
            </a:extLst>
          </p:cNvPr>
          <p:cNvSpPr/>
          <p:nvPr/>
        </p:nvSpPr>
        <p:spPr>
          <a:xfrm>
            <a:off x="8748960" y="5270365"/>
            <a:ext cx="769789" cy="66338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F39E78-648A-D84F-A30F-E14F3966DD85}"/>
              </a:ext>
            </a:extLst>
          </p:cNvPr>
          <p:cNvSpPr txBox="1"/>
          <p:nvPr/>
        </p:nvSpPr>
        <p:spPr>
          <a:xfrm>
            <a:off x="208661" y="2922365"/>
            <a:ext cx="2406123" cy="1200329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Input :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Composantes principales ACP</a:t>
            </a:r>
          </a:p>
        </p:txBody>
      </p:sp>
    </p:spTree>
    <p:extLst>
      <p:ext uri="{BB962C8B-B14F-4D97-AF65-F5344CB8AC3E}">
        <p14:creationId xmlns:p14="http://schemas.microsoft.com/office/powerpoint/2010/main" val="32479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3D869-2860-D847-8481-887DC55D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E29B11-330C-FC4A-B4CC-50891AFDC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  </a:t>
            </a:r>
            <a:r>
              <a:rPr lang="fr-FR" dirty="0">
                <a:solidFill>
                  <a:srgbClr val="92D050"/>
                </a:solidFill>
              </a:rPr>
              <a:t>Mission 0</a:t>
            </a:r>
            <a:r>
              <a:rPr lang="fr-FR" dirty="0"/>
              <a:t> : Analyses de l’échantillon (uni et bi-variées)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>
                <a:solidFill>
                  <a:srgbClr val="92D050"/>
                </a:solidFill>
              </a:rPr>
              <a:t>Mission 1</a:t>
            </a:r>
            <a:r>
              <a:rPr lang="fr-FR" dirty="0"/>
              <a:t>: Analyse en composante principale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>
                <a:solidFill>
                  <a:srgbClr val="92D050"/>
                </a:solidFill>
              </a:rPr>
              <a:t>Mission 2 </a:t>
            </a:r>
            <a:r>
              <a:rPr lang="fr-FR" dirty="0"/>
              <a:t>: Classification K-</a:t>
            </a:r>
            <a:r>
              <a:rPr lang="fr-FR" dirty="0" err="1"/>
              <a:t>means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>
                <a:solidFill>
                  <a:srgbClr val="92D050"/>
                </a:solidFill>
              </a:rPr>
              <a:t>Mission 3</a:t>
            </a:r>
            <a:r>
              <a:rPr lang="fr-FR" dirty="0"/>
              <a:t> : Régression logistique</a:t>
            </a:r>
          </a:p>
          <a:p>
            <a:endParaRPr lang="fr-FR" dirty="0"/>
          </a:p>
        </p:txBody>
      </p:sp>
      <p:pic>
        <p:nvPicPr>
          <p:cNvPr id="5" name="Graphique 4" descr="Œil">
            <a:extLst>
              <a:ext uri="{FF2B5EF4-FFF2-40B4-BE49-F238E27FC236}">
                <a16:creationId xmlns:a16="http://schemas.microsoft.com/office/drawing/2014/main" id="{2619B8E6-C208-354B-A33C-ACF21339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602" y="2101765"/>
            <a:ext cx="713232" cy="713232"/>
          </a:xfrm>
          <a:prstGeom prst="rect">
            <a:avLst/>
          </a:prstGeom>
        </p:spPr>
      </p:pic>
      <p:pic>
        <p:nvPicPr>
          <p:cNvPr id="7" name="Graphique 6" descr="Filtre">
            <a:extLst>
              <a:ext uri="{FF2B5EF4-FFF2-40B4-BE49-F238E27FC236}">
                <a16:creationId xmlns:a16="http://schemas.microsoft.com/office/drawing/2014/main" id="{96DC30A2-3072-D845-959F-D18CD42DC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217" y="3093633"/>
            <a:ext cx="713232" cy="713232"/>
          </a:xfrm>
          <a:prstGeom prst="rect">
            <a:avLst/>
          </a:prstGeom>
        </p:spPr>
      </p:pic>
      <p:pic>
        <p:nvPicPr>
          <p:cNvPr id="9" name="Graphique 8" descr="Réseau">
            <a:extLst>
              <a:ext uri="{FF2B5EF4-FFF2-40B4-BE49-F238E27FC236}">
                <a16:creationId xmlns:a16="http://schemas.microsoft.com/office/drawing/2014/main" id="{82541F40-58F0-B24B-8F06-0E058ED42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217" y="4008033"/>
            <a:ext cx="713232" cy="713232"/>
          </a:xfrm>
          <a:prstGeom prst="rect">
            <a:avLst/>
          </a:prstGeom>
        </p:spPr>
      </p:pic>
      <p:pic>
        <p:nvPicPr>
          <p:cNvPr id="11" name="Graphique 10" descr="Ampoule et engrenage">
            <a:extLst>
              <a:ext uri="{FF2B5EF4-FFF2-40B4-BE49-F238E27FC236}">
                <a16:creationId xmlns:a16="http://schemas.microsoft.com/office/drawing/2014/main" id="{8AAB9427-F342-294B-ADA2-E8C981ED3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217" y="4922433"/>
            <a:ext cx="713232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86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C1E29-E5A7-2245-9FDC-BF86D3AB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00150"/>
          </a:xfrm>
        </p:spPr>
        <p:txBody>
          <a:bodyPr/>
          <a:lstStyle/>
          <a:p>
            <a:r>
              <a:rPr lang="fr-FR" dirty="0"/>
              <a:t>EXECUTION DU MODELE 2</a:t>
            </a:r>
            <a:r>
              <a:rPr lang="fr-FR" sz="5400" dirty="0"/>
              <a:t> </a:t>
            </a:r>
            <a:r>
              <a:rPr lang="fr-FR" sz="4000" dirty="0"/>
              <a:t>(SIKIT LEARN) </a:t>
            </a:r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35BBCD-B2F8-564A-AD21-32345A5791ED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75000"/>
            </a:schemeClr>
          </a:solidFill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C062D0F4-E15A-E44B-AAEE-10CFD44D7519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4C1CCE6-C36F-1B4B-BB0D-F728BDFF1650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3</a:t>
              </a:r>
            </a:p>
          </p:txBody>
        </p:sp>
      </p:grp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3B2DA446-CBE8-8C4B-817B-C18ED4420CFF}"/>
              </a:ext>
            </a:extLst>
          </p:cNvPr>
          <p:cNvSpPr/>
          <p:nvPr/>
        </p:nvSpPr>
        <p:spPr>
          <a:xfrm>
            <a:off x="5576047" y="2227897"/>
            <a:ext cx="1869469" cy="9861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Reg. log. via </a:t>
            </a:r>
            <a:r>
              <a:rPr lang="fr-FR" dirty="0" err="1"/>
              <a:t>Grid.Search</a:t>
            </a:r>
            <a:r>
              <a:rPr lang="fr-FR" dirty="0"/>
              <a:t> 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8D89F9A5-4927-634C-8599-B987012D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91524"/>
              </p:ext>
            </p:extLst>
          </p:nvPr>
        </p:nvGraphicFramePr>
        <p:xfrm>
          <a:off x="713095" y="2084832"/>
          <a:ext cx="4468505" cy="4449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673">
                  <a:extLst>
                    <a:ext uri="{9D8B030D-6E8A-4147-A177-3AD203B41FA5}">
                      <a16:colId xmlns:a16="http://schemas.microsoft.com/office/drawing/2014/main" val="1547403341"/>
                    </a:ext>
                  </a:extLst>
                </a:gridCol>
                <a:gridCol w="1172750">
                  <a:extLst>
                    <a:ext uri="{9D8B030D-6E8A-4147-A177-3AD203B41FA5}">
                      <a16:colId xmlns:a16="http://schemas.microsoft.com/office/drawing/2014/main" val="2123554024"/>
                    </a:ext>
                  </a:extLst>
                </a:gridCol>
                <a:gridCol w="1757082">
                  <a:extLst>
                    <a:ext uri="{9D8B030D-6E8A-4147-A177-3AD203B41FA5}">
                      <a16:colId xmlns:a16="http://schemas.microsoft.com/office/drawing/2014/main" val="4277088282"/>
                    </a:ext>
                  </a:extLst>
                </a:gridCol>
              </a:tblGrid>
              <a:tr h="490704"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Préparation de l’échantillon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8695"/>
                  </a:ext>
                </a:extLst>
              </a:tr>
              <a:tr h="1218598">
                <a:tc>
                  <a:txBody>
                    <a:bodyPr/>
                    <a:lstStyle/>
                    <a:p>
                      <a:r>
                        <a:rPr lang="fr-FR" dirty="0"/>
                        <a:t>Sélection des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Composante 1</a:t>
                      </a:r>
                    </a:p>
                    <a:p>
                      <a:pPr algn="ctr"/>
                      <a:r>
                        <a:rPr lang="fr-FR" dirty="0"/>
                        <a:t>Composante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953349"/>
                  </a:ext>
                </a:extLst>
              </a:tr>
              <a:tr h="656168">
                <a:tc>
                  <a:txBody>
                    <a:bodyPr/>
                    <a:lstStyle/>
                    <a:p>
                      <a:r>
                        <a:rPr lang="fr-FR" dirty="0"/>
                        <a:t>Split de l’ échantillon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TRAIN : 80% </a:t>
                      </a:r>
                    </a:p>
                    <a:p>
                      <a:pPr algn="ctr"/>
                      <a:r>
                        <a:rPr lang="fr-FR" dirty="0"/>
                        <a:t>TEST : 20%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4983"/>
                  </a:ext>
                </a:extLst>
              </a:tr>
              <a:tr h="937383">
                <a:tc>
                  <a:txBody>
                    <a:bodyPr/>
                    <a:lstStyle/>
                    <a:p>
                      <a:r>
                        <a:rPr lang="fr-FR" dirty="0"/>
                        <a:t>Option stratification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Oui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Répartition de billets faux à 41%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75578"/>
                  </a:ext>
                </a:extLst>
              </a:tr>
              <a:tr h="490704">
                <a:tc>
                  <a:txBody>
                    <a:bodyPr/>
                    <a:lstStyle/>
                    <a:p>
                      <a:r>
                        <a:rPr lang="fr-FR" dirty="0"/>
                        <a:t>Aléatoire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9968237"/>
                  </a:ext>
                </a:extLst>
              </a:tr>
              <a:tr h="656168">
                <a:tc>
                  <a:txBody>
                    <a:bodyPr/>
                    <a:lstStyle/>
                    <a:p>
                      <a:r>
                        <a:rPr lang="fr-FR" dirty="0"/>
                        <a:t>Cross -validation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Oui, k=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216616"/>
                  </a:ext>
                </a:extLst>
              </a:tr>
            </a:tbl>
          </a:graphicData>
        </a:graphic>
      </p:graphicFrame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051BD3D5-343A-BB4F-AB55-2FD5EC402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031688"/>
              </p:ext>
            </p:extLst>
          </p:nvPr>
        </p:nvGraphicFramePr>
        <p:xfrm>
          <a:off x="7637928" y="2227897"/>
          <a:ext cx="4097228" cy="16906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48614">
                  <a:extLst>
                    <a:ext uri="{9D8B030D-6E8A-4147-A177-3AD203B41FA5}">
                      <a16:colId xmlns:a16="http://schemas.microsoft.com/office/drawing/2014/main" val="972930101"/>
                    </a:ext>
                  </a:extLst>
                </a:gridCol>
                <a:gridCol w="2048614">
                  <a:extLst>
                    <a:ext uri="{9D8B030D-6E8A-4147-A177-3AD203B41FA5}">
                      <a16:colId xmlns:a16="http://schemas.microsoft.com/office/drawing/2014/main" val="1164153158"/>
                    </a:ext>
                  </a:extLst>
                </a:gridCol>
              </a:tblGrid>
              <a:tr h="41050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Recherche des meilleurs paramètres sur train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2053"/>
                  </a:ext>
                </a:extLst>
              </a:tr>
              <a:tr h="410500">
                <a:tc>
                  <a:txBody>
                    <a:bodyPr/>
                    <a:lstStyle/>
                    <a:p>
                      <a:r>
                        <a:rPr lang="fr-FR" dirty="0"/>
                        <a:t>Best </a:t>
                      </a:r>
                      <a:r>
                        <a:rPr lang="fr-FR" dirty="0" err="1"/>
                        <a:t>parameters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 = 10,0 </a:t>
                      </a:r>
                    </a:p>
                    <a:p>
                      <a:r>
                        <a:rPr lang="fr-FR" dirty="0"/>
                        <a:t>Penalty = 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171669"/>
                  </a:ext>
                </a:extLst>
              </a:tr>
              <a:tr h="410500">
                <a:tc>
                  <a:txBody>
                    <a:bodyPr/>
                    <a:lstStyle/>
                    <a:p>
                      <a:r>
                        <a:rPr lang="fr-FR" dirty="0" err="1"/>
                        <a:t>Accuracy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99,26%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200319"/>
                  </a:ext>
                </a:extLst>
              </a:tr>
            </a:tbl>
          </a:graphicData>
        </a:graphic>
      </p:graphicFrame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12ECED4C-C071-F345-953D-950681D0F5FB}"/>
              </a:ext>
            </a:extLst>
          </p:cNvPr>
          <p:cNvSpPr/>
          <p:nvPr/>
        </p:nvSpPr>
        <p:spPr>
          <a:xfrm rot="5400000">
            <a:off x="8865646" y="4115416"/>
            <a:ext cx="1368013" cy="94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Reg. log sur test</a:t>
            </a:r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9FBA7E6F-6413-9141-811B-66AA27574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99932"/>
              </p:ext>
            </p:extLst>
          </p:nvPr>
        </p:nvGraphicFramePr>
        <p:xfrm>
          <a:off x="7637927" y="5272310"/>
          <a:ext cx="4231343" cy="1371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308849">
                  <a:extLst>
                    <a:ext uri="{9D8B030D-6E8A-4147-A177-3AD203B41FA5}">
                      <a16:colId xmlns:a16="http://schemas.microsoft.com/office/drawing/2014/main" val="972930101"/>
                    </a:ext>
                  </a:extLst>
                </a:gridCol>
                <a:gridCol w="2922494">
                  <a:extLst>
                    <a:ext uri="{9D8B030D-6E8A-4147-A177-3AD203B41FA5}">
                      <a16:colId xmlns:a16="http://schemas.microsoft.com/office/drawing/2014/main" val="1164153158"/>
                    </a:ext>
                  </a:extLst>
                </a:gridCol>
              </a:tblGrid>
              <a:tr h="354345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Résultats sur échantillon test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2053"/>
                  </a:ext>
                </a:extLst>
              </a:tr>
              <a:tr h="583436">
                <a:tc>
                  <a:txBody>
                    <a:bodyPr/>
                    <a:lstStyle/>
                    <a:p>
                      <a:r>
                        <a:rPr lang="fr-FR" dirty="0"/>
                        <a:t>Coefficients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[[-5.02459939 2.22309281]]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171669"/>
                  </a:ext>
                </a:extLst>
              </a:tr>
              <a:tr h="354345">
                <a:tc>
                  <a:txBody>
                    <a:bodyPr/>
                    <a:lstStyle/>
                    <a:p>
                      <a:r>
                        <a:rPr lang="fr-FR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94,11 %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200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90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3C1E29-E5A7-2245-9FDC-BF86D3AB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PRECISION des MODELE SUR REG LOG 2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135BBCD-B2F8-564A-AD21-32345A5791ED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75000"/>
            </a:schemeClr>
          </a:solidFill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C062D0F4-E15A-E44B-AAEE-10CFD44D7519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4C1CCE6-C36F-1B4B-BB0D-F728BDFF1650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3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B3E314A1-727B-FF49-B969-FF1ED31C93C0}"/>
              </a:ext>
            </a:extLst>
          </p:cNvPr>
          <p:cNvSpPr txBox="1"/>
          <p:nvPr/>
        </p:nvSpPr>
        <p:spPr>
          <a:xfrm>
            <a:off x="1678873" y="2053993"/>
            <a:ext cx="2406123" cy="369332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TEST 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80A905-71D9-8945-9FF1-D251717BA747}"/>
              </a:ext>
            </a:extLst>
          </p:cNvPr>
          <p:cNvSpPr txBox="1"/>
          <p:nvPr/>
        </p:nvSpPr>
        <p:spPr>
          <a:xfrm>
            <a:off x="7712036" y="2119092"/>
            <a:ext cx="2406123" cy="369332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TRAIN 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C55D6E-7CCA-5D45-AC57-7D2C154AF8E1}"/>
              </a:ext>
            </a:extLst>
          </p:cNvPr>
          <p:cNvSpPr txBox="1"/>
          <p:nvPr/>
        </p:nvSpPr>
        <p:spPr>
          <a:xfrm>
            <a:off x="5760413" y="6133515"/>
            <a:ext cx="1966678" cy="369332"/>
          </a:xfrm>
          <a:prstGeom prst="rect">
            <a:avLst/>
          </a:prstGeom>
          <a:solidFill>
            <a:srgbClr val="FEFEFE"/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Billet N°69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C7E4F2A-B1A2-4740-8EE5-F784F96A5662}"/>
              </a:ext>
            </a:extLst>
          </p:cNvPr>
          <p:cNvCxnSpPr>
            <a:cxnSpLocks/>
          </p:cNvCxnSpPr>
          <p:nvPr/>
        </p:nvCxnSpPr>
        <p:spPr>
          <a:xfrm flipH="1">
            <a:off x="6347012" y="5289249"/>
            <a:ext cx="1021977" cy="717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3D0ADAA-1B46-E443-B5D8-88BB980C5835}"/>
              </a:ext>
            </a:extLst>
          </p:cNvPr>
          <p:cNvSpPr txBox="1"/>
          <p:nvPr/>
        </p:nvSpPr>
        <p:spPr>
          <a:xfrm>
            <a:off x="4290300" y="2144713"/>
            <a:ext cx="1966678" cy="369332"/>
          </a:xfrm>
          <a:prstGeom prst="rect">
            <a:avLst/>
          </a:prstGeom>
          <a:solidFill>
            <a:srgbClr val="FEFEFE"/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Billet N°144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694AEE3-B09F-1C48-8C67-887CE88B2DDD}"/>
              </a:ext>
            </a:extLst>
          </p:cNvPr>
          <p:cNvCxnSpPr>
            <a:cxnSpLocks/>
          </p:cNvCxnSpPr>
          <p:nvPr/>
        </p:nvCxnSpPr>
        <p:spPr>
          <a:xfrm flipV="1">
            <a:off x="4084996" y="2488424"/>
            <a:ext cx="716925" cy="790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1CB578B3-54AB-804E-9324-B51E6BB8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3" y="2883511"/>
            <a:ext cx="4455303" cy="32500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E322E59-1AFA-9B44-A245-CAF2AA4F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52" y="2818662"/>
            <a:ext cx="4037532" cy="294525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76CD436-3376-0647-80C2-FE6F56202515}"/>
              </a:ext>
            </a:extLst>
          </p:cNvPr>
          <p:cNvSpPr txBox="1"/>
          <p:nvPr/>
        </p:nvSpPr>
        <p:spPr>
          <a:xfrm>
            <a:off x="40789" y="6224369"/>
            <a:ext cx="1966678" cy="369332"/>
          </a:xfrm>
          <a:prstGeom prst="rect">
            <a:avLst/>
          </a:prstGeom>
          <a:solidFill>
            <a:srgbClr val="FEFEFE"/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Billet N°0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84B722F-13DC-D943-8758-55215994247D}"/>
              </a:ext>
            </a:extLst>
          </p:cNvPr>
          <p:cNvCxnSpPr>
            <a:cxnSpLocks/>
          </p:cNvCxnSpPr>
          <p:nvPr/>
        </p:nvCxnSpPr>
        <p:spPr>
          <a:xfrm flipH="1">
            <a:off x="1183341" y="5289249"/>
            <a:ext cx="495533" cy="7171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666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23546D-C26E-F94D-9DC6-AB6E6FE9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 dirty="0"/>
              <a:t>COURBE DE ROC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29D6D69-039D-5A4A-8D5A-D099214CF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7364" y="2268333"/>
            <a:ext cx="5289411" cy="37554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67C5222-059B-0F43-9483-B650474F0445}"/>
              </a:ext>
            </a:extLst>
          </p:cNvPr>
          <p:cNvSpPr txBox="1"/>
          <p:nvPr/>
        </p:nvSpPr>
        <p:spPr>
          <a:xfrm>
            <a:off x="7846506" y="1807251"/>
            <a:ext cx="2406123" cy="369332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TOTAL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3D420E-E66C-5D41-8ADE-989A6D3C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9" y="2436110"/>
            <a:ext cx="5053106" cy="35877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D04257-9FBC-8D46-ACEF-0863B3FC67C8}"/>
              </a:ext>
            </a:extLst>
          </p:cNvPr>
          <p:cNvSpPr txBox="1"/>
          <p:nvPr/>
        </p:nvSpPr>
        <p:spPr>
          <a:xfrm>
            <a:off x="2029194" y="1891139"/>
            <a:ext cx="2406123" cy="369332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TEST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43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B8B7C-11D3-B04E-99A7-F73B4147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 L’ECHANTILLON (1/3)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4326AD7-F34B-9747-BBE4-91E92CC5B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5646" y="2084833"/>
            <a:ext cx="6654838" cy="1506756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C974AA-9D7E-DE42-99DD-A415A49E3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9"/>
          <a:stretch/>
        </p:blipFill>
        <p:spPr>
          <a:xfrm>
            <a:off x="276496" y="2864447"/>
            <a:ext cx="4806499" cy="343814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A4D0CF4-3808-154F-A435-7283C772FAC7}"/>
              </a:ext>
            </a:extLst>
          </p:cNvPr>
          <p:cNvSpPr txBox="1"/>
          <p:nvPr/>
        </p:nvSpPr>
        <p:spPr>
          <a:xfrm>
            <a:off x="6490447" y="4123764"/>
            <a:ext cx="5020235" cy="2031325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Constats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Les billets VRAIS en moyenne plus </a:t>
            </a:r>
            <a:r>
              <a:rPr lang="fr-FR" b="1" dirty="0"/>
              <a:t>longs</a:t>
            </a:r>
            <a:r>
              <a:rPr lang="fr-FR" dirty="0"/>
              <a:t> que les billets FAUX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Les </a:t>
            </a:r>
            <a:r>
              <a:rPr lang="fr-FR" b="1" dirty="0"/>
              <a:t>marges hautes et basses</a:t>
            </a:r>
            <a:r>
              <a:rPr lang="fr-FR" dirty="0"/>
              <a:t> pour les billets FAUX en moyenne plus élevées que pour les billets VRAIS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276ADBD-5CDF-C24D-991D-8C7A38CB7FCF}"/>
              </a:ext>
            </a:extLst>
          </p:cNvPr>
          <p:cNvSpPr txBox="1"/>
          <p:nvPr/>
        </p:nvSpPr>
        <p:spPr>
          <a:xfrm>
            <a:off x="690524" y="2084832"/>
            <a:ext cx="397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 échantillon contient 170 billets :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701C8F7-517A-3346-8088-987DBE03FCED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Bande diagonale 19">
              <a:extLst>
                <a:ext uri="{FF2B5EF4-FFF2-40B4-BE49-F238E27FC236}">
                  <a16:creationId xmlns:a16="http://schemas.microsoft.com/office/drawing/2014/main" id="{81505B43-8477-F34F-ADEB-E7042FBC9B66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D213D0A-D6C2-104C-85A4-5058D305BE41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0</a:t>
              </a: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EBE34CCF-20A5-C942-BC98-0D142A2C905A}"/>
              </a:ext>
            </a:extLst>
          </p:cNvPr>
          <p:cNvSpPr/>
          <p:nvPr/>
        </p:nvSpPr>
        <p:spPr>
          <a:xfrm>
            <a:off x="10881437" y="3138159"/>
            <a:ext cx="929390" cy="3734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0217AB-5360-234E-9EE5-DAC779474380}"/>
              </a:ext>
            </a:extLst>
          </p:cNvPr>
          <p:cNvSpPr/>
          <p:nvPr/>
        </p:nvSpPr>
        <p:spPr>
          <a:xfrm>
            <a:off x="10101310" y="2830242"/>
            <a:ext cx="780127" cy="3734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4FBB9BB-4B51-3547-937A-D1C7F7D70D5C}"/>
              </a:ext>
            </a:extLst>
          </p:cNvPr>
          <p:cNvSpPr/>
          <p:nvPr/>
        </p:nvSpPr>
        <p:spPr>
          <a:xfrm>
            <a:off x="9216252" y="2815752"/>
            <a:ext cx="780127" cy="3734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DF3F6B6-2987-B84E-8DC8-476201D9791A}"/>
              </a:ext>
            </a:extLst>
          </p:cNvPr>
          <p:cNvSpPr txBox="1"/>
          <p:nvPr/>
        </p:nvSpPr>
        <p:spPr>
          <a:xfrm>
            <a:off x="1430667" y="2800762"/>
            <a:ext cx="39784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494949"/>
                </a:solidFill>
              </a:rPr>
              <a:t>Répartition des billets VRAIS et FAUX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FB014F-1BC3-C64E-9F0C-2E703FEE10F5}"/>
              </a:ext>
            </a:extLst>
          </p:cNvPr>
          <p:cNvSpPr txBox="1"/>
          <p:nvPr/>
        </p:nvSpPr>
        <p:spPr>
          <a:xfrm>
            <a:off x="1649508" y="48050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70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94A5899-B174-4147-AECD-CE308C71A750}"/>
              </a:ext>
            </a:extLst>
          </p:cNvPr>
          <p:cNvSpPr txBox="1"/>
          <p:nvPr/>
        </p:nvSpPr>
        <p:spPr>
          <a:xfrm>
            <a:off x="3845861" y="480508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71515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194708-3662-5E46-9B46-33ED3CED2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679" y="189496"/>
            <a:ext cx="3836894" cy="6323372"/>
          </a:xfr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968ACD51-9F3A-E34A-8731-D74B74330E81}"/>
              </a:ext>
            </a:extLst>
          </p:cNvPr>
          <p:cNvGrpSpPr/>
          <p:nvPr/>
        </p:nvGrpSpPr>
        <p:grpSpPr>
          <a:xfrm>
            <a:off x="6762699" y="189496"/>
            <a:ext cx="3709541" cy="6323372"/>
            <a:chOff x="5884162" y="189496"/>
            <a:chExt cx="3709541" cy="6323372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0CCA372-7A38-A940-80B2-F5E23E06E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4162" y="754452"/>
              <a:ext cx="3709541" cy="5758416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8AB8F96-71F4-BA43-86F7-8EF3F1183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4162" y="189496"/>
              <a:ext cx="3672213" cy="564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027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B8B7C-11D3-B04E-99A7-F73B4147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 L’ECHANTILLON (2/3)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3CCDC-8003-084C-854D-35B60F938E00}"/>
              </a:ext>
            </a:extLst>
          </p:cNvPr>
          <p:cNvSpPr txBox="1"/>
          <p:nvPr/>
        </p:nvSpPr>
        <p:spPr>
          <a:xfrm>
            <a:off x="7113688" y="1829774"/>
            <a:ext cx="3978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billets VRAIS </a:t>
            </a:r>
          </a:p>
          <a:p>
            <a:r>
              <a:rPr lang="fr-FR" dirty="0"/>
              <a:t> billets FAUX</a:t>
            </a:r>
          </a:p>
          <a:p>
            <a:endParaRPr lang="fr-FR" dirty="0"/>
          </a:p>
        </p:txBody>
      </p:sp>
      <p:pic>
        <p:nvPicPr>
          <p:cNvPr id="23" name="Espace réservé du contenu 22">
            <a:extLst>
              <a:ext uri="{FF2B5EF4-FFF2-40B4-BE49-F238E27FC236}">
                <a16:creationId xmlns:a16="http://schemas.microsoft.com/office/drawing/2014/main" id="{4A0B14CB-D4BF-4440-AC4D-65977A262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585" y="1829774"/>
            <a:ext cx="6507450" cy="502822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A4F65F03-8EA9-6743-BCBA-BE1001A02F9E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" name="Bande diagonale 20">
              <a:extLst>
                <a:ext uri="{FF2B5EF4-FFF2-40B4-BE49-F238E27FC236}">
                  <a16:creationId xmlns:a16="http://schemas.microsoft.com/office/drawing/2014/main" id="{A0329C9F-642F-DE44-89D9-A9C821C7E929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89E8D8F-847C-3D40-84BB-B457F67C36D2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0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776F9706-2AA1-0643-92EE-38D0B2E7E3EE}"/>
              </a:ext>
            </a:extLst>
          </p:cNvPr>
          <p:cNvSpPr txBox="1"/>
          <p:nvPr/>
        </p:nvSpPr>
        <p:spPr>
          <a:xfrm>
            <a:off x="7113688" y="3594253"/>
            <a:ext cx="5020235" cy="1754326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Constats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La variable </a:t>
            </a:r>
            <a:r>
              <a:rPr lang="fr-FR" b="1" dirty="0"/>
              <a:t>longueur</a:t>
            </a:r>
            <a:r>
              <a:rPr lang="fr-FR" dirty="0"/>
              <a:t> clive les billets VRAI et FAUX</a:t>
            </a:r>
          </a:p>
          <a:p>
            <a:endParaRPr lang="fr-FR" dirty="0"/>
          </a:p>
          <a:p>
            <a:r>
              <a:rPr lang="fr-FR" dirty="0"/>
              <a:t>- Les variables </a:t>
            </a:r>
            <a:r>
              <a:rPr lang="fr-FR" b="1" dirty="0"/>
              <a:t>hauteur droite </a:t>
            </a:r>
            <a:r>
              <a:rPr lang="fr-FR" dirty="0"/>
              <a:t>et </a:t>
            </a:r>
            <a:r>
              <a:rPr lang="fr-FR" b="1" dirty="0"/>
              <a:t>marge basse </a:t>
            </a:r>
            <a:r>
              <a:rPr lang="fr-FR" dirty="0"/>
              <a:t>semblent être fortement corrélées positivement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D7D64F-4AA0-ED4D-A490-3C184FBCF0E5}"/>
              </a:ext>
            </a:extLst>
          </p:cNvPr>
          <p:cNvSpPr/>
          <p:nvPr/>
        </p:nvSpPr>
        <p:spPr>
          <a:xfrm>
            <a:off x="6798895" y="1940424"/>
            <a:ext cx="314793" cy="144408"/>
          </a:xfrm>
          <a:prstGeom prst="rect">
            <a:avLst/>
          </a:prstGeom>
          <a:solidFill>
            <a:srgbClr val="5FD6DD"/>
          </a:solidFill>
          <a:ln>
            <a:solidFill>
              <a:srgbClr val="5FD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F2CA23-730E-244F-9E68-BFFAE5DB1FE5}"/>
              </a:ext>
            </a:extLst>
          </p:cNvPr>
          <p:cNvSpPr/>
          <p:nvPr/>
        </p:nvSpPr>
        <p:spPr>
          <a:xfrm>
            <a:off x="6798894" y="2213052"/>
            <a:ext cx="314793" cy="144408"/>
          </a:xfrm>
          <a:prstGeom prst="rect">
            <a:avLst/>
          </a:prstGeom>
          <a:solidFill>
            <a:srgbClr val="D8756F"/>
          </a:solidFill>
          <a:ln>
            <a:solidFill>
              <a:srgbClr val="D875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83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7B8B7C-11D3-B04E-99A7-F73B4147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 L’ECHANTILLON (3/3)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4F65F03-8EA9-6743-BCBA-BE1001A02F9E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" name="Bande diagonale 20">
              <a:extLst>
                <a:ext uri="{FF2B5EF4-FFF2-40B4-BE49-F238E27FC236}">
                  <a16:creationId xmlns:a16="http://schemas.microsoft.com/office/drawing/2014/main" id="{A0329C9F-642F-DE44-89D9-A9C821C7E929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89E8D8F-847C-3D40-84BB-B457F67C36D2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0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776F9706-2AA1-0643-92EE-38D0B2E7E3EE}"/>
              </a:ext>
            </a:extLst>
          </p:cNvPr>
          <p:cNvSpPr txBox="1"/>
          <p:nvPr/>
        </p:nvSpPr>
        <p:spPr>
          <a:xfrm>
            <a:off x="7422776" y="3081960"/>
            <a:ext cx="4549782" cy="1754326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Constats :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Les variables </a:t>
            </a:r>
            <a:r>
              <a:rPr lang="fr-FR" b="1" dirty="0"/>
              <a:t>hauteurs droites </a:t>
            </a:r>
            <a:r>
              <a:rPr lang="fr-FR" dirty="0"/>
              <a:t>et </a:t>
            </a:r>
            <a:r>
              <a:rPr lang="fr-FR" b="1" dirty="0"/>
              <a:t>marge basses</a:t>
            </a:r>
            <a:r>
              <a:rPr lang="fr-FR" dirty="0"/>
              <a:t> sont fortement corrélées positivement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La variable </a:t>
            </a:r>
            <a:r>
              <a:rPr lang="fr-FR" b="1" dirty="0"/>
              <a:t>longueur</a:t>
            </a:r>
            <a:r>
              <a:rPr lang="fr-FR" dirty="0"/>
              <a:t> est anti-corrélée à toutes les autres variables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AEC338C-6014-C346-8B92-0816CA782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39" y="1590330"/>
            <a:ext cx="6728649" cy="5319016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F676CE53-BA63-E646-8DCD-2E7AD4498D13}"/>
              </a:ext>
            </a:extLst>
          </p:cNvPr>
          <p:cNvSpPr/>
          <p:nvPr/>
        </p:nvSpPr>
        <p:spPr>
          <a:xfrm>
            <a:off x="2128605" y="3312826"/>
            <a:ext cx="614596" cy="5209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945C97C-F9C3-E542-9546-FE2236CEC344}"/>
              </a:ext>
            </a:extLst>
          </p:cNvPr>
          <p:cNvSpPr/>
          <p:nvPr/>
        </p:nvSpPr>
        <p:spPr>
          <a:xfrm>
            <a:off x="1246684" y="5488899"/>
            <a:ext cx="4044844" cy="5209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91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BB3BDF-093D-EE4D-8C5D-3A84B0EE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1 : ACP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A26C72-82CF-FF4F-8A4F-FFA89068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fr-FR" dirty="0"/>
              <a:t>Analyse de l'éboulis des valeurs propres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Représentation des variables par le cercle des corrélations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Représentation des individus par les plans factoriels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Analyse de la qualité de représentation et de la contribution des individus</a:t>
            </a:r>
          </a:p>
          <a:p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BF0BD22-10DF-2440-B475-299559113EA3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Bande diagonale 4">
              <a:extLst>
                <a:ext uri="{FF2B5EF4-FFF2-40B4-BE49-F238E27FC236}">
                  <a16:creationId xmlns:a16="http://schemas.microsoft.com/office/drawing/2014/main" id="{5724C11E-C14E-4B4F-8F1B-0B54594D3A91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45F4223-CD01-9545-9E01-AA41F3343242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1</a:t>
              </a:r>
            </a:p>
          </p:txBody>
        </p:sp>
      </p:grpSp>
      <p:sp>
        <p:nvSpPr>
          <p:cNvPr id="7" name="Rectangle avec flèche vers le bas 6">
            <a:extLst>
              <a:ext uri="{FF2B5EF4-FFF2-40B4-BE49-F238E27FC236}">
                <a16:creationId xmlns:a16="http://schemas.microsoft.com/office/drawing/2014/main" id="{FE75F429-485D-0842-9682-378159616E8E}"/>
              </a:ext>
            </a:extLst>
          </p:cNvPr>
          <p:cNvSpPr/>
          <p:nvPr/>
        </p:nvSpPr>
        <p:spPr>
          <a:xfrm>
            <a:off x="1024128" y="2226040"/>
            <a:ext cx="5071872" cy="831070"/>
          </a:xfrm>
          <a:prstGeom prst="downArrowCallout">
            <a:avLst/>
          </a:prstGeom>
          <a:noFill/>
          <a:ln>
            <a:solidFill>
              <a:srgbClr val="A0D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avec flèche vers le bas 8">
            <a:extLst>
              <a:ext uri="{FF2B5EF4-FFF2-40B4-BE49-F238E27FC236}">
                <a16:creationId xmlns:a16="http://schemas.microsoft.com/office/drawing/2014/main" id="{9310854A-C93B-DB46-BBEE-5BEE56C6EFD9}"/>
              </a:ext>
            </a:extLst>
          </p:cNvPr>
          <p:cNvSpPr/>
          <p:nvPr/>
        </p:nvSpPr>
        <p:spPr>
          <a:xfrm>
            <a:off x="1039117" y="3148665"/>
            <a:ext cx="6950639" cy="831070"/>
          </a:xfrm>
          <a:prstGeom prst="downArrowCallout">
            <a:avLst/>
          </a:prstGeom>
          <a:noFill/>
          <a:ln>
            <a:solidFill>
              <a:srgbClr val="A0D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flèche vers le bas 9">
            <a:extLst>
              <a:ext uri="{FF2B5EF4-FFF2-40B4-BE49-F238E27FC236}">
                <a16:creationId xmlns:a16="http://schemas.microsoft.com/office/drawing/2014/main" id="{CCBF543C-9470-6843-BD2B-DB3A5A00785A}"/>
              </a:ext>
            </a:extLst>
          </p:cNvPr>
          <p:cNvSpPr/>
          <p:nvPr/>
        </p:nvSpPr>
        <p:spPr>
          <a:xfrm>
            <a:off x="1024127" y="4101270"/>
            <a:ext cx="6171151" cy="831070"/>
          </a:xfrm>
          <a:prstGeom prst="downArrowCallout">
            <a:avLst/>
          </a:prstGeom>
          <a:noFill/>
          <a:ln>
            <a:solidFill>
              <a:srgbClr val="A0D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B7994-E1BD-C148-8C5E-B3766C058E6C}"/>
              </a:ext>
            </a:extLst>
          </p:cNvPr>
          <p:cNvSpPr/>
          <p:nvPr/>
        </p:nvSpPr>
        <p:spPr>
          <a:xfrm>
            <a:off x="1024127" y="5133508"/>
            <a:ext cx="8599558" cy="494677"/>
          </a:xfrm>
          <a:prstGeom prst="rect">
            <a:avLst/>
          </a:prstGeom>
          <a:noFill/>
          <a:ln>
            <a:solidFill>
              <a:srgbClr val="A0D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46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0C38E-BD03-4A45-98FD-D795DA94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EBOULIS DES VALEURS PROPRES</a:t>
            </a: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9810705C-0C7D-CC41-B03C-F892739F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73" y="2396057"/>
            <a:ext cx="6403367" cy="43597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CD90B3-1938-5943-9CFE-B8D39658F147}"/>
              </a:ext>
            </a:extLst>
          </p:cNvPr>
          <p:cNvSpPr txBox="1"/>
          <p:nvPr/>
        </p:nvSpPr>
        <p:spPr>
          <a:xfrm rot="3085256">
            <a:off x="11177151" y="49273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Mission 0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BCF2C5D-8B2D-7A45-BE20-55C21B228C1A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Bande diagonale 9">
              <a:extLst>
                <a:ext uri="{FF2B5EF4-FFF2-40B4-BE49-F238E27FC236}">
                  <a16:creationId xmlns:a16="http://schemas.microsoft.com/office/drawing/2014/main" id="{26AD664D-2903-FB4D-9C18-EAD69803CD4C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DECA0D9-6FDE-BA40-A612-4AFE330331BA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1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89019D3-6FF3-A946-8E5B-4C2F508A5CC1}"/>
              </a:ext>
            </a:extLst>
          </p:cNvPr>
          <p:cNvSpPr txBox="1"/>
          <p:nvPr/>
        </p:nvSpPr>
        <p:spPr>
          <a:xfrm>
            <a:off x="547215" y="1829882"/>
            <a:ext cx="526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 des variables en entrée de  l’ACP : 6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4FFBB7-86F0-CD47-9F45-334986E99CFD}"/>
              </a:ext>
            </a:extLst>
          </p:cNvPr>
          <p:cNvSpPr txBox="1"/>
          <p:nvPr/>
        </p:nvSpPr>
        <p:spPr>
          <a:xfrm>
            <a:off x="7553840" y="2813620"/>
            <a:ext cx="4549782" cy="3139321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Constat / décision :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 premier plan factoriel (F1/F2) représente presque 70 % de l’information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 2</a:t>
            </a:r>
            <a:r>
              <a:rPr lang="fr-FR" baseline="30000" dirty="0"/>
              <a:t>ème</a:t>
            </a:r>
            <a:r>
              <a:rPr lang="fr-FR" dirty="0"/>
              <a:t> plan apporte 22 % d’information supplémentaires</a:t>
            </a:r>
          </a:p>
          <a:p>
            <a:endParaRPr lang="fr-FR" dirty="0"/>
          </a:p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/>
              <a:t>On retient 4 axes pour conserver plus de 90 % de l’information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3B90BAF-1C05-C043-BCCB-C769BE49C673}"/>
              </a:ext>
            </a:extLst>
          </p:cNvPr>
          <p:cNvCxnSpPr>
            <a:cxnSpLocks/>
          </p:cNvCxnSpPr>
          <p:nvPr/>
        </p:nvCxnSpPr>
        <p:spPr>
          <a:xfrm>
            <a:off x="1150473" y="3942412"/>
            <a:ext cx="21023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FF3B8CF-170A-B340-96C5-11009B117239}"/>
              </a:ext>
            </a:extLst>
          </p:cNvPr>
          <p:cNvSpPr txBox="1"/>
          <p:nvPr/>
        </p:nvSpPr>
        <p:spPr>
          <a:xfrm>
            <a:off x="468495" y="3757746"/>
            <a:ext cx="74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70 %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062F818-0A8C-FC43-B039-914BAB134468}"/>
              </a:ext>
            </a:extLst>
          </p:cNvPr>
          <p:cNvSpPr txBox="1"/>
          <p:nvPr/>
        </p:nvSpPr>
        <p:spPr>
          <a:xfrm>
            <a:off x="3034312" y="5039280"/>
            <a:ext cx="74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678B2"/>
                </a:solidFill>
              </a:rPr>
              <a:t>22 %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1D4CB30-F8F3-664F-9FDD-4D0F0593FDBA}"/>
              </a:ext>
            </a:extLst>
          </p:cNvPr>
          <p:cNvCxnSpPr>
            <a:cxnSpLocks/>
          </p:cNvCxnSpPr>
          <p:nvPr/>
        </p:nvCxnSpPr>
        <p:spPr>
          <a:xfrm>
            <a:off x="1150473" y="3244334"/>
            <a:ext cx="355643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8E4AF77-4C0C-C64B-AF94-796E8AEA4EE7}"/>
              </a:ext>
            </a:extLst>
          </p:cNvPr>
          <p:cNvSpPr txBox="1"/>
          <p:nvPr/>
        </p:nvSpPr>
        <p:spPr>
          <a:xfrm>
            <a:off x="468495" y="3059668"/>
            <a:ext cx="74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90 %</a:t>
            </a:r>
          </a:p>
        </p:txBody>
      </p:sp>
    </p:spTree>
    <p:extLst>
      <p:ext uri="{BB962C8B-B14F-4D97-AF65-F5344CB8AC3E}">
        <p14:creationId xmlns:p14="http://schemas.microsoft.com/office/powerpoint/2010/main" val="156143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0C38E-BD03-4A45-98FD-D795DA94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des variables et DES INDIVIDUS (1/2)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63AB229-FDDD-A444-A9A2-2D9A8C50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31" y="2084832"/>
            <a:ext cx="5299214" cy="4391426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25DBAE7-A9C1-4C4A-8BFF-13BE74CE59B0}"/>
              </a:ext>
            </a:extLst>
          </p:cNvPr>
          <p:cNvGrpSpPr/>
          <p:nvPr/>
        </p:nvGrpSpPr>
        <p:grpSpPr>
          <a:xfrm>
            <a:off x="10781285" y="0"/>
            <a:ext cx="1410716" cy="1685365"/>
            <a:chOff x="10781285" y="0"/>
            <a:chExt cx="1410716" cy="168536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" name="Bande diagonale 12">
              <a:extLst>
                <a:ext uri="{FF2B5EF4-FFF2-40B4-BE49-F238E27FC236}">
                  <a16:creationId xmlns:a16="http://schemas.microsoft.com/office/drawing/2014/main" id="{E25C833C-EFB9-404B-8341-F7A56AE88DB0}"/>
                </a:ext>
              </a:extLst>
            </p:cNvPr>
            <p:cNvSpPr/>
            <p:nvPr/>
          </p:nvSpPr>
          <p:spPr>
            <a:xfrm rot="5400000">
              <a:off x="10643960" y="137325"/>
              <a:ext cx="1685365" cy="1410716"/>
            </a:xfrm>
            <a:prstGeom prst="diagStrip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640BF34-F369-9E4B-8809-BDA81E0B5B11}"/>
                </a:ext>
              </a:extLst>
            </p:cNvPr>
            <p:cNvSpPr txBox="1"/>
            <p:nvPr/>
          </p:nvSpPr>
          <p:spPr>
            <a:xfrm rot="3085256">
              <a:off x="11177151" y="492734"/>
              <a:ext cx="111601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</a:rPr>
                <a:t>Mission 1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FD439CE2-39E8-2D40-BE3B-CB39F97F9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2084832"/>
            <a:ext cx="5501896" cy="4773168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D22D50E-52C7-024E-BFFC-83ED80CE744B}"/>
              </a:ext>
            </a:extLst>
          </p:cNvPr>
          <p:cNvSpPr/>
          <p:nvPr/>
        </p:nvSpPr>
        <p:spPr>
          <a:xfrm rot="1225225">
            <a:off x="9250346" y="2589363"/>
            <a:ext cx="1537522" cy="3561130"/>
          </a:xfrm>
          <a:prstGeom prst="ellipse">
            <a:avLst/>
          </a:prstGeom>
          <a:noFill/>
          <a:ln>
            <a:solidFill>
              <a:srgbClr val="267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F0F29E-167A-A64B-AA87-8FD905858819}"/>
              </a:ext>
            </a:extLst>
          </p:cNvPr>
          <p:cNvSpPr/>
          <p:nvPr/>
        </p:nvSpPr>
        <p:spPr>
          <a:xfrm rot="2385763">
            <a:off x="7520534" y="2164693"/>
            <a:ext cx="1537522" cy="3561130"/>
          </a:xfrm>
          <a:prstGeom prst="ellipse">
            <a:avLst/>
          </a:prstGeom>
          <a:noFill/>
          <a:ln>
            <a:solidFill>
              <a:srgbClr val="FD7F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482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7270</TotalTime>
  <Words>733</Words>
  <Application>Microsoft Macintosh PowerPoint</Application>
  <PresentationFormat>Grand écran</PresentationFormat>
  <Paragraphs>175</Paragraphs>
  <Slides>22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Calibri</vt:lpstr>
      <vt:lpstr>Tw Cen MT</vt:lpstr>
      <vt:lpstr>Tw Cen MT Condensed</vt:lpstr>
      <vt:lpstr>Wingdings</vt:lpstr>
      <vt:lpstr>Wingdings 3</vt:lpstr>
      <vt:lpstr>Intégral</vt:lpstr>
      <vt:lpstr>BILLET de BANQUE</vt:lpstr>
      <vt:lpstr>SOMMAIRE</vt:lpstr>
      <vt:lpstr>ANALYSE de L’ECHANTILLON (1/3)</vt:lpstr>
      <vt:lpstr>Présentation PowerPoint</vt:lpstr>
      <vt:lpstr>ANALYSE de L’ECHANTILLON (2/3)</vt:lpstr>
      <vt:lpstr>ANALYSE de L’ECHANTILLON (3/3)</vt:lpstr>
      <vt:lpstr>MISSION 1 : ACP</vt:lpstr>
      <vt:lpstr>EBOULIS DES VALEURS PROPRES</vt:lpstr>
      <vt:lpstr>représentation des variables et DES INDIVIDUS (1/2)</vt:lpstr>
      <vt:lpstr>représentation des variables et DES INDIVIDUS (2/2)</vt:lpstr>
      <vt:lpstr>CONTRIBUTIONS Et QUALITE DE REPRESENTATION DES INDIVIDUS</vt:lpstr>
      <vt:lpstr>MISSION 2 : CLASSIFICATION K-MEANS</vt:lpstr>
      <vt:lpstr>Résultats CLASSIFICATION K-MEANS</vt:lpstr>
      <vt:lpstr>MISSION 3 : Régression Logistique</vt:lpstr>
      <vt:lpstr>MODELE 1 : SELECTION DES VARIABLES D’ENTREE (STAT MODELS)</vt:lpstr>
      <vt:lpstr>EXECUTION DU MODELE 1 (SIKIT LEARN) </vt:lpstr>
      <vt:lpstr>PRECISION des MODELE SUR REG LOG 1 </vt:lpstr>
      <vt:lpstr>COURBE DE ROC </vt:lpstr>
      <vt:lpstr>MODELE 2 : SELECTION DES VARIABLES D’ENTREE (STAT MODELS)</vt:lpstr>
      <vt:lpstr>EXECUTION DU MODELE 2 (SIKIT LEARN) </vt:lpstr>
      <vt:lpstr>PRECISION des MODELE SUR REG LOG 2 </vt:lpstr>
      <vt:lpstr>COURBE DE ROC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BILLET de BANQUE</dc:title>
  <dc:creator>Enzo Buhagiar</dc:creator>
  <cp:lastModifiedBy>caroline.charrier0210@gmail.com</cp:lastModifiedBy>
  <cp:revision>24</cp:revision>
  <dcterms:created xsi:type="dcterms:W3CDTF">2020-03-15T16:45:46Z</dcterms:created>
  <dcterms:modified xsi:type="dcterms:W3CDTF">2020-04-03T10:53:17Z</dcterms:modified>
</cp:coreProperties>
</file>